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48" r:id="rId2"/>
    <p:sldId id="360" r:id="rId3"/>
    <p:sldId id="368" r:id="rId4"/>
    <p:sldId id="363" r:id="rId5"/>
    <p:sldId id="364" r:id="rId6"/>
    <p:sldId id="365" r:id="rId7"/>
    <p:sldId id="366" r:id="rId8"/>
    <p:sldId id="369" r:id="rId9"/>
    <p:sldId id="362" r:id="rId10"/>
    <p:sldId id="370" r:id="rId11"/>
    <p:sldId id="3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5" d="100"/>
          <a:sy n="65" d="100"/>
        </p:scale>
        <p:origin x="48" y="1104"/>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0C3084-7D03-4D76-AD5A-5898A8DE8C9A}"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2756428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C3084-7D03-4D76-AD5A-5898A8DE8C9A}"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4042314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C3084-7D03-4D76-AD5A-5898A8DE8C9A}"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287299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C3084-7D03-4D76-AD5A-5898A8DE8C9A}"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626273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0C3084-7D03-4D76-AD5A-5898A8DE8C9A}" type="datetimeFigureOut">
              <a:rPr lang="en-US" smtClean="0"/>
              <a:t>11/18/2018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1050989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0C3084-7D03-4D76-AD5A-5898A8DE8C9A}"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208946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0C3084-7D03-4D76-AD5A-5898A8DE8C9A}" type="datetimeFigureOut">
              <a:rPr lang="en-US" smtClean="0"/>
              <a:t>11/18/2018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735858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0C3084-7D03-4D76-AD5A-5898A8DE8C9A}" type="datetimeFigureOut">
              <a:rPr lang="en-US" smtClean="0"/>
              <a:t>11/18/2018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48869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C3084-7D03-4D76-AD5A-5898A8DE8C9A}" type="datetimeFigureOut">
              <a:rPr lang="en-US" smtClean="0"/>
              <a:t>11/18/2018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2749516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0C3084-7D03-4D76-AD5A-5898A8DE8C9A}"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2090433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0C3084-7D03-4D76-AD5A-5898A8DE8C9A}" type="datetimeFigureOut">
              <a:rPr lang="en-US" smtClean="0"/>
              <a:t>11/18/2018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86FB3-18AC-4AA7-92FF-0436D2FE31B7}" type="slidenum">
              <a:rPr lang="en-US" smtClean="0"/>
              <a:t>‹#›</a:t>
            </a:fld>
            <a:endParaRPr lang="en-US"/>
          </a:p>
        </p:txBody>
      </p:sp>
    </p:spTree>
    <p:extLst>
      <p:ext uri="{BB962C8B-B14F-4D97-AF65-F5344CB8AC3E}">
        <p14:creationId xmlns:p14="http://schemas.microsoft.com/office/powerpoint/2010/main" val="1013494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C3084-7D03-4D76-AD5A-5898A8DE8C9A}" type="datetimeFigureOut">
              <a:rPr lang="en-US" smtClean="0"/>
              <a:t>11/18/2018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86FB3-18AC-4AA7-92FF-0436D2FE31B7}" type="slidenum">
              <a:rPr lang="en-US" smtClean="0"/>
              <a:t>‹#›</a:t>
            </a:fld>
            <a:endParaRPr lang="en-US"/>
          </a:p>
        </p:txBody>
      </p:sp>
      <p:pic>
        <p:nvPicPr>
          <p:cNvPr id="7" name="Picture 2" descr="Image result for sinai desert">
            <a:extLst>
              <a:ext uri="{FF2B5EF4-FFF2-40B4-BE49-F238E27FC236}">
                <a16:creationId xmlns:a16="http://schemas.microsoft.com/office/drawing/2014/main" id="{FEEA42A9-3C95-40EE-8626-882F1040F1B8}"/>
              </a:ext>
            </a:extLst>
          </p:cNvPr>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68638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pic>
        <p:nvPicPr>
          <p:cNvPr id="1026" name="Picture 2" descr="Image result for old woman young woman illusion">
            <a:extLst>
              <a:ext uri="{FF2B5EF4-FFF2-40B4-BE49-F238E27FC236}">
                <a16:creationId xmlns:a16="http://schemas.microsoft.com/office/drawing/2014/main" id="{2D9D8A17-10FF-4F04-AA17-69FF60D8E2B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58" t="1315" r="65790" b="3071"/>
          <a:stretch/>
        </p:blipFill>
        <p:spPr bwMode="auto">
          <a:xfrm>
            <a:off x="318437" y="814715"/>
            <a:ext cx="3968545" cy="551046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F78231C-F11C-426F-92BB-9396B5AF847C}"/>
              </a:ext>
            </a:extLst>
          </p:cNvPr>
          <p:cNvSpPr txBox="1"/>
          <p:nvPr/>
        </p:nvSpPr>
        <p:spPr>
          <a:xfrm>
            <a:off x="4465320" y="2149377"/>
            <a:ext cx="7559040" cy="3108543"/>
          </a:xfrm>
          <a:prstGeom prst="rect">
            <a:avLst/>
          </a:prstGeom>
          <a:noFill/>
        </p:spPr>
        <p:txBody>
          <a:bodyPr wrap="square" rtlCol="0">
            <a:spAutoFit/>
          </a:bodyPr>
          <a:lstStyle/>
          <a:p>
            <a:r>
              <a:rPr lang="en-GB" sz="2800" dirty="0">
                <a:latin typeface="Comic Sans MS" panose="030F0702030302020204" pitchFamily="66" charset="0"/>
              </a:rPr>
              <a:t>For we live by faith, not by sight.															(2 </a:t>
            </a:r>
            <a:r>
              <a:rPr lang="en-GB" sz="2800" dirty="0" err="1">
                <a:latin typeface="Comic Sans MS" panose="030F0702030302020204" pitchFamily="66" charset="0"/>
              </a:rPr>
              <a:t>Cor</a:t>
            </a:r>
            <a:r>
              <a:rPr lang="en-GB" sz="2800" dirty="0">
                <a:latin typeface="Comic Sans MS" panose="030F0702030302020204" pitchFamily="66" charset="0"/>
              </a:rPr>
              <a:t> 5:7)</a:t>
            </a:r>
          </a:p>
          <a:p>
            <a:endParaRPr lang="en-GB" sz="2800" dirty="0">
              <a:latin typeface="Comic Sans MS" panose="030F0702030302020204" pitchFamily="66" charset="0"/>
            </a:endParaRPr>
          </a:p>
          <a:p>
            <a:r>
              <a:rPr lang="en-GB" sz="2800" dirty="0">
                <a:latin typeface="Comic Sans MS" panose="030F0702030302020204" pitchFamily="66" charset="0"/>
              </a:rPr>
              <a:t>The life I now live in the body, I live by faith in the Son of God, who loved me and gave himself for me.				(Gal 2:20)</a:t>
            </a:r>
          </a:p>
          <a:p>
            <a:endParaRPr lang="en-GB" sz="2800" dirty="0">
              <a:latin typeface="Comic Sans MS" panose="030F0702030302020204" pitchFamily="66" charset="0"/>
            </a:endParaRPr>
          </a:p>
        </p:txBody>
      </p:sp>
    </p:spTree>
    <p:extLst>
      <p:ext uri="{BB962C8B-B14F-4D97-AF65-F5344CB8AC3E}">
        <p14:creationId xmlns:p14="http://schemas.microsoft.com/office/powerpoint/2010/main" val="61742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1+#ppt_w/2"/>
                                          </p:val>
                                        </p:tav>
                                        <p:tav tm="100000">
                                          <p:val>
                                            <p:strVal val="#ppt_x"/>
                                          </p:val>
                                        </p:tav>
                                      </p:tavLst>
                                    </p:anim>
                                    <p:anim calcmode="lin" valueType="num">
                                      <p:cBhvr additive="base">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1000"/>
                                        <p:tgtEl>
                                          <p:spTgt spid="5">
                                            <p:txEl>
                                              <p:pRg st="0" end="0"/>
                                            </p:txEl>
                                          </p:spTgt>
                                        </p:tgtEl>
                                      </p:cBhvr>
                                    </p:animEffect>
                                    <p:anim calcmode="lin" valueType="num">
                                      <p:cBhvr>
                                        <p:cTn id="2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1000"/>
                                        <p:tgtEl>
                                          <p:spTgt spid="5">
                                            <p:txEl>
                                              <p:pRg st="2" end="2"/>
                                            </p:txEl>
                                          </p:spTgt>
                                        </p:tgtEl>
                                      </p:cBhvr>
                                    </p:animEffect>
                                    <p:anim calcmode="lin" valueType="num">
                                      <p:cBhvr>
                                        <p:cTn id="2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3388628"/>
            <a:ext cx="11125200" cy="3539430"/>
          </a:xfrm>
          <a:prstGeom prst="rect">
            <a:avLst/>
          </a:prstGeom>
          <a:noFill/>
        </p:spPr>
        <p:txBody>
          <a:bodyPr wrap="square" rtlCol="0">
            <a:spAutoFit/>
          </a:bodyPr>
          <a:lstStyle/>
          <a:p>
            <a:r>
              <a:rPr lang="en-GB" sz="2800" dirty="0">
                <a:latin typeface="Comic Sans MS" panose="030F0702030302020204" pitchFamily="66" charset="0"/>
              </a:rPr>
              <a:t>But you were unwilling to go up; you rebelled against the command of the LORD your God. You grumbled in your tents and said, "The LORD hates us; so he brought us out of Egypt to deliver us into the hands of the Amorites to destroy us. Where can we go? Our brothers have made our hearts melt in fear. They say, 'The people are stronger and taller than we are; the cities are large, with walls up to the sky. We even saw the </a:t>
            </a:r>
            <a:r>
              <a:rPr lang="en-GB" sz="2800" dirty="0" err="1">
                <a:latin typeface="Comic Sans MS" panose="030F0702030302020204" pitchFamily="66" charset="0"/>
              </a:rPr>
              <a:t>Anakites</a:t>
            </a:r>
            <a:r>
              <a:rPr lang="en-GB" sz="2800" dirty="0">
                <a:latin typeface="Comic Sans MS" panose="030F0702030302020204" pitchFamily="66" charset="0"/>
              </a:rPr>
              <a:t> there																			(</a:t>
            </a:r>
            <a:r>
              <a:rPr lang="en-GB" sz="2800" dirty="0" err="1">
                <a:latin typeface="Comic Sans MS" panose="030F0702030302020204" pitchFamily="66" charset="0"/>
              </a:rPr>
              <a:t>Deut</a:t>
            </a:r>
            <a:r>
              <a:rPr lang="en-GB" sz="2800" dirty="0">
                <a:latin typeface="Comic Sans MS" panose="030F0702030302020204" pitchFamily="66" charset="0"/>
              </a:rPr>
              <a:t> 1:26-28)</a:t>
            </a:r>
          </a:p>
        </p:txBody>
      </p:sp>
      <p:sp>
        <p:nvSpPr>
          <p:cNvPr id="7" name="TextBox 6">
            <a:extLst>
              <a:ext uri="{FF2B5EF4-FFF2-40B4-BE49-F238E27FC236}">
                <a16:creationId xmlns:a16="http://schemas.microsoft.com/office/drawing/2014/main" id="{AF7E05FA-3C0F-47CE-8F22-2D922CC748F0}"/>
              </a:ext>
            </a:extLst>
          </p:cNvPr>
          <p:cNvSpPr txBox="1"/>
          <p:nvPr/>
        </p:nvSpPr>
        <p:spPr>
          <a:xfrm>
            <a:off x="801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F7E05FA-3C0F-47CE-8F22-2D922CC748F0}"/>
              </a:ext>
            </a:extLst>
          </p:cNvPr>
          <p:cNvSpPr txBox="1"/>
          <p:nvPr/>
        </p:nvSpPr>
        <p:spPr>
          <a:xfrm>
            <a:off x="8010" y="2736317"/>
            <a:ext cx="5760000"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Let’s go and REJECT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15346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3388629"/>
            <a:ext cx="11018520" cy="1384995"/>
          </a:xfrm>
          <a:prstGeom prst="rect">
            <a:avLst/>
          </a:prstGeom>
          <a:noFill/>
        </p:spPr>
        <p:txBody>
          <a:bodyPr wrap="square" rtlCol="0">
            <a:spAutoFit/>
          </a:bodyPr>
          <a:lstStyle/>
          <a:p>
            <a:r>
              <a:rPr lang="en-GB" sz="2800" dirty="0">
                <a:latin typeface="Comic Sans MS" panose="030F0702030302020204" pitchFamily="66" charset="0"/>
              </a:rPr>
              <a:t>The LORD your God, who is going before you, will fight for you, as he did for you in Egypt, before your very eyes, and in the wilderness.														(vs. 30-31)</a:t>
            </a:r>
          </a:p>
        </p:txBody>
      </p:sp>
      <p:sp>
        <p:nvSpPr>
          <p:cNvPr id="7" name="TextBox 6">
            <a:extLst>
              <a:ext uri="{FF2B5EF4-FFF2-40B4-BE49-F238E27FC236}">
                <a16:creationId xmlns:a16="http://schemas.microsoft.com/office/drawing/2014/main" id="{AF7E05FA-3C0F-47CE-8F22-2D922CC748F0}"/>
              </a:ext>
            </a:extLst>
          </p:cNvPr>
          <p:cNvSpPr txBox="1"/>
          <p:nvPr/>
        </p:nvSpPr>
        <p:spPr>
          <a:xfrm>
            <a:off x="801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F7E05FA-3C0F-47CE-8F22-2D922CC748F0}"/>
              </a:ext>
            </a:extLst>
          </p:cNvPr>
          <p:cNvSpPr txBox="1"/>
          <p:nvPr/>
        </p:nvSpPr>
        <p:spPr>
          <a:xfrm>
            <a:off x="8010" y="2736317"/>
            <a:ext cx="5760000"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Let’s go and REJECT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91127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533400" y="2149377"/>
            <a:ext cx="11658599" cy="4401205"/>
          </a:xfrm>
          <a:prstGeom prst="rect">
            <a:avLst/>
          </a:prstGeom>
          <a:noFill/>
        </p:spPr>
        <p:txBody>
          <a:bodyPr wrap="square" rtlCol="0">
            <a:spAutoFit/>
          </a:bodyPr>
          <a:lstStyle/>
          <a:p>
            <a:r>
              <a:rPr lang="en-GB" sz="2800" dirty="0">
                <a:latin typeface="Comic Sans MS" panose="030F0702030302020204" pitchFamily="66" charset="0"/>
              </a:rPr>
              <a:t>I do not have time to tell about Gideon, Barak, Samson and Jephthah, about David and Samuel and the prophets, who through faith conquered kingdoms, administered justice, and gained what was promised; who shut the mouths of lions, quenched the fury of the flames, and escaped the edge of the sword; whose weakness was turned to strength; and who became powerful in battle and routed foreign armies. Women received back their dead, raised to life again. There were others who were tortured, refusing to be released so that they might gain an even better resurrection. 																									(</a:t>
            </a:r>
            <a:r>
              <a:rPr lang="en-GB" sz="2800" dirty="0" err="1">
                <a:latin typeface="Comic Sans MS" panose="030F0702030302020204" pitchFamily="66" charset="0"/>
              </a:rPr>
              <a:t>Heb</a:t>
            </a:r>
            <a:r>
              <a:rPr lang="en-GB" sz="2800" dirty="0">
                <a:latin typeface="Comic Sans MS" panose="030F0702030302020204" pitchFamily="66" charset="0"/>
              </a:rPr>
              <a:t> 11:32-35)</a:t>
            </a:r>
          </a:p>
        </p:txBody>
      </p:sp>
      <p:sp>
        <p:nvSpPr>
          <p:cNvPr id="5" name="TextBox 4">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5734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82040" y="2149378"/>
            <a:ext cx="10942319" cy="5262979"/>
          </a:xfrm>
          <a:prstGeom prst="rect">
            <a:avLst/>
          </a:prstGeom>
          <a:noFill/>
        </p:spPr>
        <p:txBody>
          <a:bodyPr wrap="square" rtlCol="0">
            <a:spAutoFit/>
          </a:bodyPr>
          <a:lstStyle/>
          <a:p>
            <a:r>
              <a:rPr lang="en-GB" sz="2800" dirty="0">
                <a:latin typeface="Comic Sans MS" panose="030F0702030302020204" pitchFamily="66" charset="0"/>
              </a:rPr>
              <a:t>“Then, as the LORD our God commanded us, we set out from </a:t>
            </a:r>
            <a:r>
              <a:rPr lang="en-GB" sz="2800" dirty="0" err="1">
                <a:latin typeface="Comic Sans MS" panose="030F0702030302020204" pitchFamily="66" charset="0"/>
              </a:rPr>
              <a:t>Horeb</a:t>
            </a:r>
            <a:r>
              <a:rPr lang="en-GB" sz="2800" dirty="0">
                <a:latin typeface="Comic Sans MS" panose="030F0702030302020204" pitchFamily="66" charset="0"/>
              </a:rPr>
              <a:t> and went toward the hill country of the Amorites through all that vast and dreadful wilderness that you have seen, and so we reached Kadesh </a:t>
            </a:r>
            <a:r>
              <a:rPr lang="en-GB" sz="2800" dirty="0" err="1">
                <a:latin typeface="Comic Sans MS" panose="030F0702030302020204" pitchFamily="66" charset="0"/>
              </a:rPr>
              <a:t>Barnea</a:t>
            </a:r>
            <a:r>
              <a:rPr lang="en-GB" sz="2800" dirty="0">
                <a:latin typeface="Comic Sans MS" panose="030F0702030302020204" pitchFamily="66" charset="0"/>
              </a:rPr>
              <a:t>. Then I said to you, "You have reached the hill country of the Amorites, which the LORD our God is giving us. See, the LORD your God has given you the land. Go up and take possession of it as the LORD, the God of your ancestors, told you. Do not be afraid; do not be discouraged." 																(</a:t>
            </a:r>
            <a:r>
              <a:rPr lang="en-GB" sz="2800" dirty="0" err="1">
                <a:latin typeface="Comic Sans MS" panose="030F0702030302020204" pitchFamily="66" charset="0"/>
              </a:rPr>
              <a:t>Deut</a:t>
            </a:r>
            <a:r>
              <a:rPr lang="en-GB" sz="2800" dirty="0">
                <a:latin typeface="Comic Sans MS" panose="030F0702030302020204" pitchFamily="66" charset="0"/>
              </a:rPr>
              <a:t> 1:19-21)</a:t>
            </a:r>
          </a:p>
          <a:p>
            <a:r>
              <a:rPr lang="en-GB" sz="2800" dirty="0">
                <a:latin typeface="Comic Sans MS" panose="030F0702030302020204" pitchFamily="66" charset="0"/>
              </a:rPr>
              <a:t>The LORD appeared to Abram and said, "To your offspring I will give this land.". 										(Gen 12:7)</a:t>
            </a:r>
          </a:p>
          <a:p>
            <a:endParaRPr lang="en-GB" sz="2800" dirty="0">
              <a:latin typeface="Comic Sans MS" panose="030F0702030302020204" pitchFamily="66" charset="0"/>
            </a:endParaRPr>
          </a:p>
        </p:txBody>
      </p:sp>
      <p:sp>
        <p:nvSpPr>
          <p:cNvPr id="7" name="TextBox 6">
            <a:extLst>
              <a:ext uri="{FF2B5EF4-FFF2-40B4-BE49-F238E27FC236}">
                <a16:creationId xmlns:a16="http://schemas.microsoft.com/office/drawing/2014/main" id="{AF7E05FA-3C0F-47CE-8F22-2D922CC748F0}"/>
              </a:ext>
            </a:extLst>
          </p:cNvPr>
          <p:cNvSpPr txBox="1"/>
          <p:nvPr/>
        </p:nvSpPr>
        <p:spPr>
          <a:xfrm>
            <a:off x="-723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0297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0-#ppt_w/2"/>
                                          </p:val>
                                        </p:tav>
                                        <p:tav tm="100000">
                                          <p:val>
                                            <p:strVal val="#ppt_x"/>
                                          </p:val>
                                        </p:tav>
                                      </p:tavLst>
                                    </p:anim>
                                    <p:anim calcmode="lin" valueType="num">
                                      <p:cBhvr additive="base">
                                        <p:cTn id="15"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Effect transition="in" filter="fade">
                                      <p:cBhvr>
                                        <p:cTn id="20" dur="1000"/>
                                        <p:tgtEl>
                                          <p:spTgt spid="9">
                                            <p:txEl>
                                              <p:pRg st="1" end="1"/>
                                            </p:txEl>
                                          </p:spTgt>
                                        </p:tgtEl>
                                      </p:cBhvr>
                                    </p:animEffect>
                                    <p:anim calcmode="lin" valueType="num">
                                      <p:cBhvr>
                                        <p:cTn id="21"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2787072"/>
            <a:ext cx="10881359" cy="2677656"/>
          </a:xfrm>
          <a:prstGeom prst="rect">
            <a:avLst/>
          </a:prstGeom>
          <a:noFill/>
        </p:spPr>
        <p:txBody>
          <a:bodyPr wrap="square" rtlCol="0">
            <a:spAutoFit/>
          </a:bodyPr>
          <a:lstStyle/>
          <a:p>
            <a:r>
              <a:rPr lang="en-GB" sz="2800" dirty="0">
                <a:latin typeface="Comic Sans MS" panose="030F0702030302020204" pitchFamily="66" charset="0"/>
              </a:rPr>
              <a:t>Then all of you came to me and said, "Let us send men ahead to spy out the land for us and bring back a report about the route we are to take and the towns we will come to." 			(</a:t>
            </a:r>
            <a:r>
              <a:rPr lang="en-GB" sz="2800" dirty="0" err="1">
                <a:latin typeface="Comic Sans MS" panose="030F0702030302020204" pitchFamily="66" charset="0"/>
              </a:rPr>
              <a:t>Deut</a:t>
            </a:r>
            <a:r>
              <a:rPr lang="en-GB" sz="2800" dirty="0">
                <a:latin typeface="Comic Sans MS" panose="030F0702030302020204" pitchFamily="66" charset="0"/>
              </a:rPr>
              <a:t> 1:22)</a:t>
            </a:r>
          </a:p>
          <a:p>
            <a:endParaRPr lang="en-GB" sz="2800" dirty="0">
              <a:latin typeface="Comic Sans MS" panose="030F0702030302020204" pitchFamily="66" charset="0"/>
            </a:endParaRPr>
          </a:p>
          <a:p>
            <a:r>
              <a:rPr lang="en-GB" sz="2800" dirty="0">
                <a:latin typeface="Comic Sans MS" panose="030F0702030302020204" pitchFamily="66" charset="0"/>
              </a:rPr>
              <a:t>The </a:t>
            </a:r>
            <a:r>
              <a:rPr lang="en-GB" sz="2800" dirty="0" err="1">
                <a:latin typeface="Comic Sans MS" panose="030F0702030302020204" pitchFamily="66" charset="0"/>
              </a:rPr>
              <a:t>dea</a:t>
            </a:r>
            <a:r>
              <a:rPr lang="en-GB" sz="2800" dirty="0">
                <a:latin typeface="Comic Sans MS" panose="030F0702030302020204" pitchFamily="66" charset="0"/>
              </a:rPr>
              <a:t> seemed good to me; so I selected twelve of you, one man from each tribe. 												(</a:t>
            </a:r>
            <a:r>
              <a:rPr lang="en-GB" sz="2800" dirty="0" err="1">
                <a:latin typeface="Comic Sans MS" panose="030F0702030302020204" pitchFamily="66" charset="0"/>
              </a:rPr>
              <a:t>Deut</a:t>
            </a:r>
            <a:r>
              <a:rPr lang="en-GB" sz="2800" dirty="0">
                <a:latin typeface="Comic Sans MS" panose="030F0702030302020204" pitchFamily="66" charset="0"/>
              </a:rPr>
              <a:t> 1:23)</a:t>
            </a:r>
          </a:p>
        </p:txBody>
      </p:sp>
      <p:sp>
        <p:nvSpPr>
          <p:cNvPr id="7" name="TextBox 6">
            <a:extLst>
              <a:ext uri="{FF2B5EF4-FFF2-40B4-BE49-F238E27FC236}">
                <a16:creationId xmlns:a16="http://schemas.microsoft.com/office/drawing/2014/main" id="{AF7E05FA-3C0F-47CE-8F22-2D922CC748F0}"/>
              </a:ext>
            </a:extLst>
          </p:cNvPr>
          <p:cNvSpPr txBox="1"/>
          <p:nvPr/>
        </p:nvSpPr>
        <p:spPr>
          <a:xfrm>
            <a:off x="-723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1524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46789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0-#ppt_w/2"/>
                                          </p:val>
                                        </p:tav>
                                        <p:tav tm="100000">
                                          <p:val>
                                            <p:strVal val="#ppt_x"/>
                                          </p:val>
                                        </p:tav>
                                      </p:tavLst>
                                    </p:anim>
                                    <p:anim calcmode="lin" valueType="num">
                                      <p:cBhvr additive="base">
                                        <p:cTn id="1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Effect transition="in" filter="fade">
                                      <p:cBhvr>
                                        <p:cTn id="20" dur="1000"/>
                                        <p:tgtEl>
                                          <p:spTgt spid="9">
                                            <p:txEl>
                                              <p:pRg st="2" end="2"/>
                                            </p:txEl>
                                          </p:spTgt>
                                        </p:tgtEl>
                                      </p:cBhvr>
                                    </p:animEffect>
                                    <p:anim calcmode="lin" valueType="num">
                                      <p:cBhvr>
                                        <p:cTn id="21"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2750951"/>
            <a:ext cx="11125200" cy="3539430"/>
          </a:xfrm>
          <a:prstGeom prst="rect">
            <a:avLst/>
          </a:prstGeom>
          <a:noFill/>
        </p:spPr>
        <p:txBody>
          <a:bodyPr wrap="square" rtlCol="0">
            <a:spAutoFit/>
          </a:bodyPr>
          <a:lstStyle/>
          <a:p>
            <a:r>
              <a:rPr lang="en-GB" sz="2800" dirty="0">
                <a:latin typeface="Comic Sans MS" panose="030F0702030302020204" pitchFamily="66" charset="0"/>
              </a:rPr>
              <a:t>So I have come down to rescue them from the hand of the Egyptians and to bring them up out of that land into a good and spacious land, a land flowing with milk and honey—the home of the Canaanites, Hittites, Amorites, </a:t>
            </a:r>
            <a:r>
              <a:rPr lang="en-GB" sz="2800" dirty="0" err="1">
                <a:latin typeface="Comic Sans MS" panose="030F0702030302020204" pitchFamily="66" charset="0"/>
              </a:rPr>
              <a:t>Perizzites</a:t>
            </a:r>
            <a:r>
              <a:rPr lang="en-GB" sz="2800" dirty="0">
                <a:latin typeface="Comic Sans MS" panose="030F0702030302020204" pitchFamily="66" charset="0"/>
              </a:rPr>
              <a:t>, </a:t>
            </a:r>
            <a:r>
              <a:rPr lang="en-GB" sz="2800" dirty="0" err="1">
                <a:latin typeface="Comic Sans MS" panose="030F0702030302020204" pitchFamily="66" charset="0"/>
              </a:rPr>
              <a:t>Hivites</a:t>
            </a:r>
            <a:r>
              <a:rPr lang="en-GB" sz="2800" dirty="0">
                <a:latin typeface="Comic Sans MS" panose="030F0702030302020204" pitchFamily="66" charset="0"/>
              </a:rPr>
              <a:t> and </a:t>
            </a:r>
            <a:r>
              <a:rPr lang="en-GB" sz="2800" dirty="0" err="1">
                <a:latin typeface="Comic Sans MS" panose="030F0702030302020204" pitchFamily="66" charset="0"/>
              </a:rPr>
              <a:t>Jebusites</a:t>
            </a:r>
            <a:r>
              <a:rPr lang="en-GB" sz="2800" dirty="0">
                <a:latin typeface="Comic Sans MS" panose="030F0702030302020204" pitchFamily="66" charset="0"/>
              </a:rPr>
              <a:t>. 																(Ex 3:8)</a:t>
            </a:r>
          </a:p>
          <a:p>
            <a:endParaRPr lang="en-GB" sz="2800" dirty="0">
              <a:latin typeface="Comic Sans MS" panose="030F0702030302020204" pitchFamily="66" charset="0"/>
            </a:endParaRPr>
          </a:p>
          <a:p>
            <a:r>
              <a:rPr lang="en-GB" sz="2800" dirty="0">
                <a:latin typeface="Comic Sans MS" panose="030F0702030302020204" pitchFamily="66" charset="0"/>
              </a:rPr>
              <a:t>They went up through the Negev and came to Hebron																							(</a:t>
            </a:r>
            <a:r>
              <a:rPr lang="en-GB" sz="2800" dirty="0" err="1">
                <a:latin typeface="Comic Sans MS" panose="030F0702030302020204" pitchFamily="66" charset="0"/>
              </a:rPr>
              <a:t>Num</a:t>
            </a:r>
            <a:r>
              <a:rPr lang="en-GB" sz="2800" dirty="0">
                <a:latin typeface="Comic Sans MS" panose="030F0702030302020204" pitchFamily="66" charset="0"/>
              </a:rPr>
              <a:t> 13:22)</a:t>
            </a:r>
          </a:p>
        </p:txBody>
      </p:sp>
      <p:sp>
        <p:nvSpPr>
          <p:cNvPr id="7" name="TextBox 6">
            <a:extLst>
              <a:ext uri="{FF2B5EF4-FFF2-40B4-BE49-F238E27FC236}">
                <a16:creationId xmlns:a16="http://schemas.microsoft.com/office/drawing/2014/main" id="{AF7E05FA-3C0F-47CE-8F22-2D922CC748F0}"/>
              </a:ext>
            </a:extLst>
          </p:cNvPr>
          <p:cNvSpPr txBox="1"/>
          <p:nvPr/>
        </p:nvSpPr>
        <p:spPr>
          <a:xfrm>
            <a:off x="-723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1524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5410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animEffect transition="in" filter="fade">
                                      <p:cBhvr>
                                        <p:cTn id="14" dur="1000"/>
                                        <p:tgtEl>
                                          <p:spTgt spid="9">
                                            <p:txEl>
                                              <p:pRg st="2" end="2"/>
                                            </p:txEl>
                                          </p:spTgt>
                                        </p:tgtEl>
                                      </p:cBhvr>
                                    </p:animEffect>
                                    <p:anim calcmode="lin" valueType="num">
                                      <p:cBhvr>
                                        <p:cTn id="15"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2750951"/>
            <a:ext cx="11125200" cy="3539430"/>
          </a:xfrm>
          <a:prstGeom prst="rect">
            <a:avLst/>
          </a:prstGeom>
          <a:noFill/>
        </p:spPr>
        <p:txBody>
          <a:bodyPr wrap="square" rtlCol="0">
            <a:spAutoFit/>
          </a:bodyPr>
          <a:lstStyle/>
          <a:p>
            <a:r>
              <a:rPr lang="en-GB" sz="2800" dirty="0">
                <a:latin typeface="Comic Sans MS" panose="030F0702030302020204" pitchFamily="66" charset="0"/>
              </a:rPr>
              <a:t>By faith Abraham, when called to go to a place he would later receive as his inheritance, obeyed and went, even though he did not know where he was going. By faith he made his home in the promised land like a stranger in a foreign country; he lived in tents, as did Isaac and Jacob, who were heirs with him of the same promise. For he was looking forward to the city with foundations, whose architect and builder is God. 																						(Hebrews 11:8-10)</a:t>
            </a:r>
          </a:p>
        </p:txBody>
      </p:sp>
      <p:sp>
        <p:nvSpPr>
          <p:cNvPr id="7" name="TextBox 6">
            <a:extLst>
              <a:ext uri="{FF2B5EF4-FFF2-40B4-BE49-F238E27FC236}">
                <a16:creationId xmlns:a16="http://schemas.microsoft.com/office/drawing/2014/main" id="{AF7E05FA-3C0F-47CE-8F22-2D922CC748F0}"/>
              </a:ext>
            </a:extLst>
          </p:cNvPr>
          <p:cNvSpPr txBox="1"/>
          <p:nvPr/>
        </p:nvSpPr>
        <p:spPr>
          <a:xfrm>
            <a:off x="-723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1524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413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2750951"/>
            <a:ext cx="11125199" cy="3970318"/>
          </a:xfrm>
          <a:prstGeom prst="rect">
            <a:avLst/>
          </a:prstGeom>
          <a:noFill/>
        </p:spPr>
        <p:txBody>
          <a:bodyPr wrap="square" rtlCol="0">
            <a:spAutoFit/>
          </a:bodyPr>
          <a:lstStyle/>
          <a:p>
            <a:r>
              <a:rPr lang="en-GB" sz="2800" dirty="0">
                <a:latin typeface="Comic Sans MS" panose="030F0702030302020204" pitchFamily="66" charset="0"/>
              </a:rPr>
              <a:t>Taking with them some of the fruit of the land, they brought it down to us and reported, "It is a good land that the LORD our God is giving us." 												(</a:t>
            </a:r>
            <a:r>
              <a:rPr lang="en-GB" sz="2800" dirty="0" err="1">
                <a:latin typeface="Comic Sans MS" panose="030F0702030302020204" pitchFamily="66" charset="0"/>
              </a:rPr>
              <a:t>Deut</a:t>
            </a:r>
            <a:r>
              <a:rPr lang="en-GB" sz="2800" dirty="0">
                <a:latin typeface="Comic Sans MS" panose="030F0702030302020204" pitchFamily="66" charset="0"/>
              </a:rPr>
              <a:t> 1:25)</a:t>
            </a:r>
          </a:p>
          <a:p>
            <a:endParaRPr lang="en-GB" sz="2800" dirty="0">
              <a:latin typeface="Comic Sans MS" panose="030F0702030302020204" pitchFamily="66" charset="0"/>
            </a:endParaRPr>
          </a:p>
          <a:p>
            <a:r>
              <a:rPr lang="en-GB" sz="2800" dirty="0">
                <a:latin typeface="Comic Sans MS" panose="030F0702030302020204" pitchFamily="66" charset="0"/>
              </a:rPr>
              <a:t>But the people who live there are powerful, and the cities are fortified and very large. We even saw descendants of </a:t>
            </a:r>
            <a:r>
              <a:rPr lang="en-GB" sz="2800" dirty="0" err="1">
                <a:latin typeface="Comic Sans MS" panose="030F0702030302020204" pitchFamily="66" charset="0"/>
              </a:rPr>
              <a:t>Anak</a:t>
            </a:r>
            <a:r>
              <a:rPr lang="en-GB" sz="2800" dirty="0">
                <a:latin typeface="Comic Sans MS" panose="030F0702030302020204" pitchFamily="66" charset="0"/>
              </a:rPr>
              <a:t> there. The Amalekites live in the Negev; the Hittites, </a:t>
            </a:r>
            <a:r>
              <a:rPr lang="en-GB" sz="2800" dirty="0" err="1">
                <a:latin typeface="Comic Sans MS" panose="030F0702030302020204" pitchFamily="66" charset="0"/>
              </a:rPr>
              <a:t>Jebusites</a:t>
            </a:r>
            <a:r>
              <a:rPr lang="en-GB" sz="2800" dirty="0">
                <a:latin typeface="Comic Sans MS" panose="030F0702030302020204" pitchFamily="66" charset="0"/>
              </a:rPr>
              <a:t> and Amorites live in the hill country; and the Canaanites live near the sea and along the Jordan." 							(</a:t>
            </a:r>
            <a:r>
              <a:rPr lang="en-GB" sz="2800" dirty="0" err="1">
                <a:latin typeface="Comic Sans MS" panose="030F0702030302020204" pitchFamily="66" charset="0"/>
              </a:rPr>
              <a:t>Num</a:t>
            </a:r>
            <a:r>
              <a:rPr lang="en-GB" sz="2800" dirty="0">
                <a:latin typeface="Comic Sans MS" panose="030F0702030302020204" pitchFamily="66" charset="0"/>
              </a:rPr>
              <a:t> 13:28-29)</a:t>
            </a:r>
          </a:p>
        </p:txBody>
      </p:sp>
      <p:sp>
        <p:nvSpPr>
          <p:cNvPr id="7" name="TextBox 6">
            <a:extLst>
              <a:ext uri="{FF2B5EF4-FFF2-40B4-BE49-F238E27FC236}">
                <a16:creationId xmlns:a16="http://schemas.microsoft.com/office/drawing/2014/main" id="{AF7E05FA-3C0F-47CE-8F22-2D922CC748F0}"/>
              </a:ext>
            </a:extLst>
          </p:cNvPr>
          <p:cNvSpPr txBox="1"/>
          <p:nvPr/>
        </p:nvSpPr>
        <p:spPr>
          <a:xfrm>
            <a:off x="-723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1524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8217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animEffect transition="in" filter="fade">
                                      <p:cBhvr>
                                        <p:cTn id="14" dur="1000"/>
                                        <p:tgtEl>
                                          <p:spTgt spid="9">
                                            <p:txEl>
                                              <p:pRg st="2" end="2"/>
                                            </p:txEl>
                                          </p:spTgt>
                                        </p:tgtEl>
                                      </p:cBhvr>
                                    </p:animEffect>
                                    <p:anim calcmode="lin" valueType="num">
                                      <p:cBhvr>
                                        <p:cTn id="15"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2750951"/>
            <a:ext cx="11125199" cy="3970318"/>
          </a:xfrm>
          <a:prstGeom prst="rect">
            <a:avLst/>
          </a:prstGeom>
          <a:noFill/>
        </p:spPr>
        <p:txBody>
          <a:bodyPr wrap="square" rtlCol="0">
            <a:spAutoFit/>
          </a:bodyPr>
          <a:lstStyle/>
          <a:p>
            <a:endParaRPr lang="en-GB" sz="2800" dirty="0">
              <a:latin typeface="Comic Sans MS" panose="030F0702030302020204" pitchFamily="66" charset="0"/>
            </a:endParaRPr>
          </a:p>
          <a:p>
            <a:endParaRPr lang="en-GB" sz="2800" dirty="0">
              <a:latin typeface="Comic Sans MS" panose="030F0702030302020204" pitchFamily="66" charset="0"/>
            </a:endParaRPr>
          </a:p>
          <a:p>
            <a:endParaRPr lang="en-GB" sz="2800" dirty="0">
              <a:latin typeface="Comic Sans MS" panose="030F0702030302020204" pitchFamily="66" charset="0"/>
            </a:endParaRPr>
          </a:p>
          <a:p>
            <a:endParaRPr lang="en-GB" sz="2800" dirty="0">
              <a:latin typeface="Comic Sans MS" panose="030F0702030302020204" pitchFamily="66" charset="0"/>
            </a:endParaRPr>
          </a:p>
          <a:p>
            <a:r>
              <a:rPr lang="en-GB" sz="2800" dirty="0">
                <a:latin typeface="Comic Sans MS" panose="030F0702030302020204" pitchFamily="66" charset="0"/>
              </a:rPr>
              <a:t>But the people who live there are powerful, and the cities are fortified and very large. We even saw descendants of </a:t>
            </a:r>
            <a:r>
              <a:rPr lang="en-GB" sz="2800" dirty="0" err="1">
                <a:latin typeface="Comic Sans MS" panose="030F0702030302020204" pitchFamily="66" charset="0"/>
              </a:rPr>
              <a:t>Anak</a:t>
            </a:r>
            <a:r>
              <a:rPr lang="en-GB" sz="2800" dirty="0">
                <a:latin typeface="Comic Sans MS" panose="030F0702030302020204" pitchFamily="66" charset="0"/>
              </a:rPr>
              <a:t> there. The Amalekites live in the Negev; the Hittites, Jebusites and Amorites live in the hill country; and the Canaanites live near the sea and along the Jordan.”							(</a:t>
            </a:r>
            <a:r>
              <a:rPr lang="en-GB" sz="2800" dirty="0" err="1">
                <a:latin typeface="Comic Sans MS" panose="030F0702030302020204" pitchFamily="66" charset="0"/>
              </a:rPr>
              <a:t>Num</a:t>
            </a:r>
            <a:r>
              <a:rPr lang="en-GB" sz="2800" dirty="0">
                <a:latin typeface="Comic Sans MS" panose="030F0702030302020204" pitchFamily="66" charset="0"/>
              </a:rPr>
              <a:t> 13:28-29)</a:t>
            </a:r>
          </a:p>
        </p:txBody>
      </p:sp>
      <p:sp>
        <p:nvSpPr>
          <p:cNvPr id="7" name="TextBox 6">
            <a:extLst>
              <a:ext uri="{FF2B5EF4-FFF2-40B4-BE49-F238E27FC236}">
                <a16:creationId xmlns:a16="http://schemas.microsoft.com/office/drawing/2014/main" id="{AF7E05FA-3C0F-47CE-8F22-2D922CC748F0}"/>
              </a:ext>
            </a:extLst>
          </p:cNvPr>
          <p:cNvSpPr txBox="1"/>
          <p:nvPr/>
        </p:nvSpPr>
        <p:spPr>
          <a:xfrm>
            <a:off x="-723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1524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5DB58110-BA27-4B19-849E-7A06101C2337}"/>
              </a:ext>
            </a:extLst>
          </p:cNvPr>
          <p:cNvSpPr txBox="1"/>
          <p:nvPr/>
        </p:nvSpPr>
        <p:spPr>
          <a:xfrm>
            <a:off x="-7230" y="2736317"/>
            <a:ext cx="5760000"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Let’s go and REJECT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95853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F78231C-F11C-426F-92BB-9396B5AF847C}"/>
              </a:ext>
            </a:extLst>
          </p:cNvPr>
          <p:cNvSpPr txBox="1"/>
          <p:nvPr/>
        </p:nvSpPr>
        <p:spPr>
          <a:xfrm>
            <a:off x="1066800" y="3388628"/>
            <a:ext cx="11125200" cy="1815882"/>
          </a:xfrm>
          <a:prstGeom prst="rect">
            <a:avLst/>
          </a:prstGeom>
          <a:noFill/>
        </p:spPr>
        <p:txBody>
          <a:bodyPr wrap="square" rtlCol="0">
            <a:spAutoFit/>
          </a:bodyPr>
          <a:lstStyle/>
          <a:p>
            <a:r>
              <a:rPr lang="en-GB" sz="2800" dirty="0">
                <a:latin typeface="Comic Sans MS" panose="030F0702030302020204" pitchFamily="66" charset="0"/>
              </a:rPr>
              <a:t>“We should go up and take possession of the land, for we can certainly do it													(</a:t>
            </a:r>
            <a:r>
              <a:rPr lang="en-GB" sz="2800" dirty="0" err="1">
                <a:latin typeface="Comic Sans MS" panose="030F0702030302020204" pitchFamily="66" charset="0"/>
              </a:rPr>
              <a:t>Num</a:t>
            </a:r>
            <a:r>
              <a:rPr lang="en-GB" sz="2800" dirty="0">
                <a:latin typeface="Comic Sans MS" panose="030F0702030302020204" pitchFamily="66" charset="0"/>
              </a:rPr>
              <a:t> 13:30)</a:t>
            </a:r>
          </a:p>
          <a:p>
            <a:endParaRPr lang="en-GB" sz="2800" dirty="0">
              <a:latin typeface="Comic Sans MS" panose="030F0702030302020204" pitchFamily="66" charset="0"/>
            </a:endParaRPr>
          </a:p>
          <a:p>
            <a:endParaRPr lang="en-GB" sz="2800" dirty="0">
              <a:latin typeface="Comic Sans MS" panose="030F0702030302020204" pitchFamily="66" charset="0"/>
            </a:endParaRPr>
          </a:p>
        </p:txBody>
      </p:sp>
      <p:sp>
        <p:nvSpPr>
          <p:cNvPr id="7" name="TextBox 6">
            <a:extLst>
              <a:ext uri="{FF2B5EF4-FFF2-40B4-BE49-F238E27FC236}">
                <a16:creationId xmlns:a16="http://schemas.microsoft.com/office/drawing/2014/main" id="{AF7E05FA-3C0F-47CE-8F22-2D922CC748F0}"/>
              </a:ext>
            </a:extLst>
          </p:cNvPr>
          <p:cNvSpPr txBox="1"/>
          <p:nvPr/>
        </p:nvSpPr>
        <p:spPr>
          <a:xfrm>
            <a:off x="8010" y="1533159"/>
            <a:ext cx="5502917"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Let’s go and CLAIM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7E05FA-3C0F-47CE-8F22-2D922CC748F0}"/>
              </a:ext>
            </a:extLst>
          </p:cNvPr>
          <p:cNvSpPr txBox="1"/>
          <p:nvPr/>
        </p:nvSpPr>
        <p:spPr>
          <a:xfrm>
            <a:off x="-6" y="2134738"/>
            <a:ext cx="5074851"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Let’s go and SPY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F7E05FA-3C0F-47CE-8F22-2D922CC748F0}"/>
              </a:ext>
            </a:extLst>
          </p:cNvPr>
          <p:cNvSpPr txBox="1"/>
          <p:nvPr/>
        </p:nvSpPr>
        <p:spPr>
          <a:xfrm>
            <a:off x="8010" y="2736317"/>
            <a:ext cx="5760000" cy="523220"/>
          </a:xfrm>
          <a:prstGeom prst="rect">
            <a:avLst/>
          </a:prstGeom>
          <a:solidFill>
            <a:srgbClr val="663300"/>
          </a:solidFill>
        </p:spPr>
        <p:txBody>
          <a:bodyPr wrap="none" rtlCol="0">
            <a:spAutoFit/>
          </a:bodyPr>
          <a:lstStyle/>
          <a:p>
            <a:r>
              <a:rPr lang="en-GB"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Let’s go and REJECT the land</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3B42E2FC-BCCE-4808-85D4-2EF087D85054}"/>
              </a:ext>
            </a:extLst>
          </p:cNvPr>
          <p:cNvSpPr txBox="1"/>
          <p:nvPr/>
        </p:nvSpPr>
        <p:spPr>
          <a:xfrm>
            <a:off x="7887809" y="106829"/>
            <a:ext cx="4304191" cy="1415772"/>
          </a:xfrm>
          <a:prstGeom prst="rect">
            <a:avLst/>
          </a:prstGeom>
          <a:noFill/>
        </p:spPr>
        <p:txBody>
          <a:bodyPr wrap="none" rtlCol="0">
            <a:spAutoFit/>
          </a:bodyPr>
          <a:lstStyle/>
          <a:p>
            <a:pPr algn="r"/>
            <a:r>
              <a:rPr lang="en-GB" sz="5400" b="1" dirty="0">
                <a:solidFill>
                  <a:schemeClr val="bg1"/>
                </a:solidFill>
                <a:effectLst>
                  <a:outerShdw blurRad="38100" dist="38100" dir="2700000" algn="tl">
                    <a:srgbClr val="000000">
                      <a:alpha val="43137"/>
                    </a:srgbClr>
                  </a:outerShdw>
                </a:effectLst>
              </a:rPr>
              <a:t>Faith not sight</a:t>
            </a:r>
          </a:p>
          <a:p>
            <a:pPr algn="r"/>
            <a:r>
              <a:rPr lang="en-GB" sz="3200" b="1" dirty="0">
                <a:solidFill>
                  <a:schemeClr val="bg1"/>
                </a:solidFill>
                <a:effectLst>
                  <a:outerShdw blurRad="38100" dist="38100" dir="2700000" algn="tl">
                    <a:srgbClr val="000000">
                      <a:alpha val="43137"/>
                    </a:srgbClr>
                  </a:outerShdw>
                </a:effectLst>
              </a:rPr>
              <a:t>Deuteronomy 1:19-46</a:t>
            </a:r>
            <a:endParaRPr lang="en-US"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3089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2429</TotalTime>
  <Words>887</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Gareth Jones</dc:creator>
  <cp:lastModifiedBy>Josh Tanton</cp:lastModifiedBy>
  <cp:revision>140</cp:revision>
  <dcterms:created xsi:type="dcterms:W3CDTF">2018-05-01T10:57:31Z</dcterms:created>
  <dcterms:modified xsi:type="dcterms:W3CDTF">2018-11-18T12:33:35Z</dcterms:modified>
</cp:coreProperties>
</file>